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E7787-CAD5-4283-97F8-B6CE8945523E}" v="1" dt="2024-08-18T22:18:54.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eha Painuli" userId="fc063d94aa87be9c" providerId="LiveId" clId="{9ADE7787-CAD5-4283-97F8-B6CE8945523E}"/>
    <pc:docChg chg="modSld">
      <pc:chgData name="Sneha Painuli" userId="fc063d94aa87be9c" providerId="LiveId" clId="{9ADE7787-CAD5-4283-97F8-B6CE8945523E}" dt="2024-08-18T22:19:08.612" v="8" actId="20577"/>
      <pc:docMkLst>
        <pc:docMk/>
      </pc:docMkLst>
      <pc:sldChg chg="modSp mod">
        <pc:chgData name="Sneha Painuli" userId="fc063d94aa87be9c" providerId="LiveId" clId="{9ADE7787-CAD5-4283-97F8-B6CE8945523E}" dt="2024-08-18T22:19:08.612" v="8" actId="20577"/>
        <pc:sldMkLst>
          <pc:docMk/>
          <pc:sldMk cId="0" sldId="256"/>
        </pc:sldMkLst>
        <pc:spChg chg="mod">
          <ac:chgData name="Sneha Painuli" userId="fc063d94aa87be9c" providerId="LiveId" clId="{9ADE7787-CAD5-4283-97F8-B6CE8945523E}" dt="2024-08-18T22:19:08.612" v="8" actId="20577"/>
          <ac:spMkLst>
            <pc:docMk/>
            <pc:sldMk cId="0" sldId="256"/>
            <ac:spMk id="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0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kaggle.com/code/mpwolke/medicine-recommendation/inpu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899041"/>
            <a:ext cx="7415927" cy="1543050"/>
          </a:xfrm>
          <a:prstGeom prst="rect">
            <a:avLst/>
          </a:prstGeom>
          <a:noFill/>
          <a:ln/>
        </p:spPr>
        <p:txBody>
          <a:bodyPr wrap="square" rtlCol="0" anchor="t"/>
          <a:lstStyle/>
          <a:p>
            <a:pPr marL="0" indent="0">
              <a:lnSpc>
                <a:spcPts val="6075"/>
              </a:lnSpc>
              <a:buNone/>
            </a:pPr>
            <a:r>
              <a:rPr lang="en-US" sz="4860" u="sng" dirty="0">
                <a:solidFill>
                  <a:srgbClr val="FFFFFF"/>
                </a:solidFill>
                <a:latin typeface="Roboto" pitchFamily="34" charset="0"/>
                <a:ea typeface="Roboto" pitchFamily="34" charset="-122"/>
                <a:cs typeface="Roboto" pitchFamily="34" charset="-120"/>
              </a:rPr>
              <a:t>Medicine Recommendation</a:t>
            </a:r>
            <a:endParaRPr lang="en-US" sz="4860" dirty="0"/>
          </a:p>
        </p:txBody>
      </p:sp>
      <p:sp>
        <p:nvSpPr>
          <p:cNvPr id="6" name="Text 2"/>
          <p:cNvSpPr/>
          <p:nvPr/>
        </p:nvSpPr>
        <p:spPr>
          <a:xfrm>
            <a:off x="6350437" y="2812375"/>
            <a:ext cx="7415927" cy="2765346"/>
          </a:xfrm>
          <a:prstGeom prst="rect">
            <a:avLst/>
          </a:prstGeom>
          <a:noFill/>
          <a:ln/>
        </p:spPr>
        <p:txBody>
          <a:bodyPr wrap="squar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This presentation explores a medicine recommendation analysis primarily using PySpark, along with supporting tools such as pandas, matplotlib, wordcloud, and Power BI. The study utilizes three main CSV files: Company_Name.csv, Medicine_description.csv, and Ratings.csv, which contain information about pharmaceutical companies, drug descriptions, and ratings.</a:t>
            </a:r>
            <a:endParaRPr lang="en-US" sz="1944" dirty="0"/>
          </a:p>
        </p:txBody>
      </p:sp>
      <p:sp>
        <p:nvSpPr>
          <p:cNvPr id="7" name="Text 3"/>
          <p:cNvSpPr/>
          <p:nvPr/>
        </p:nvSpPr>
        <p:spPr>
          <a:xfrm>
            <a:off x="6350437" y="5948005"/>
            <a:ext cx="5481042" cy="617101"/>
          </a:xfrm>
          <a:prstGeom prst="rect">
            <a:avLst/>
          </a:prstGeom>
          <a:noFill/>
          <a:ln/>
        </p:spPr>
        <p:txBody>
          <a:bodyPr wrap="none" rtlCol="0" anchor="t"/>
          <a:lstStyle/>
          <a:p>
            <a:pPr marL="0" indent="0">
              <a:lnSpc>
                <a:spcPts val="4860"/>
              </a:lnSpc>
              <a:buNone/>
            </a:pPr>
            <a:r>
              <a:rPr lang="en-US" sz="3888" u="sng" dirty="0">
                <a:solidFill>
                  <a:srgbClr val="FFFFFF"/>
                </a:solidFill>
                <a:latin typeface="Roboto" pitchFamily="34" charset="0"/>
                <a:ea typeface="Roboto" pitchFamily="34" charset="-122"/>
                <a:cs typeface="Roboto" pitchFamily="34" charset="-120"/>
              </a:rPr>
              <a:t>Dataset Source: KAGGLE</a:t>
            </a:r>
            <a:endParaRPr lang="en-US" sz="3888" dirty="0"/>
          </a:p>
        </p:txBody>
      </p:sp>
      <p:sp>
        <p:nvSpPr>
          <p:cNvPr id="8" name="Text 4"/>
          <p:cNvSpPr/>
          <p:nvPr/>
        </p:nvSpPr>
        <p:spPr>
          <a:xfrm>
            <a:off x="6110869" y="6565107"/>
            <a:ext cx="7655496" cy="765334"/>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hlinkClick r:id="rId5"/>
              </a:rPr>
              <a:t>https://www.kaggle.com/code/mpwolke/medicine-recommendation/input</a:t>
            </a:r>
            <a:endParaRPr lang="en-US" sz="1944" dirty="0">
              <a:solidFill>
                <a:srgbClr val="CFD0D8"/>
              </a:solidFill>
              <a:latin typeface="Roboto" pitchFamily="34" charset="0"/>
              <a:ea typeface="Roboto" pitchFamily="34" charset="-122"/>
              <a:cs typeface="Roboto" pitchFamily="34" charset="-120"/>
            </a:endParaRPr>
          </a:p>
          <a:p>
            <a:pPr marL="0" indent="0">
              <a:lnSpc>
                <a:spcPts val="3110"/>
              </a:lnSpc>
              <a:buNone/>
            </a:pPr>
            <a:endParaRPr lang="en-US" sz="1944" dirty="0">
              <a:solidFill>
                <a:srgbClr val="CFD0D8"/>
              </a:solidFill>
              <a:latin typeface="Roboto" pitchFamily="34" charset="0"/>
              <a:ea typeface="Roboto" pitchFamily="34" charset="-122"/>
              <a:cs typeface="Roboto" pitchFamily="34" charset="-120"/>
            </a:endParaRPr>
          </a:p>
          <a:p>
            <a:pPr marL="0" indent="0">
              <a:lnSpc>
                <a:spcPts val="3110"/>
              </a:lnSpc>
              <a:buNone/>
            </a:pPr>
            <a:r>
              <a:rPr lang="en-US" sz="1944" dirty="0">
                <a:solidFill>
                  <a:srgbClr val="CFD0D8"/>
                </a:solidFill>
                <a:latin typeface="Roboto" pitchFamily="34" charset="0"/>
                <a:ea typeface="Roboto" pitchFamily="34" charset="-122"/>
                <a:cs typeface="Roboto" pitchFamily="34" charset="-120"/>
              </a:rPr>
              <a:t>    Submitted By: SNEHA PAINULI               Student ID: C0933116</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970413"/>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9970413"/>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Business Use Case: Personalized Medicine Recommendation</a:t>
            </a:r>
            <a:endParaRPr lang="en-US" sz="3402" dirty="0"/>
          </a:p>
        </p:txBody>
      </p:sp>
      <p:pic>
        <p:nvPicPr>
          <p:cNvPr id="6" name="Image 2" descr="preencoded.png"/>
          <p:cNvPicPr>
            <a:picLocks noChangeAspect="1"/>
          </p:cNvPicPr>
          <p:nvPr/>
        </p:nvPicPr>
        <p:blipFill>
          <a:blip r:embed="rId5"/>
          <a:stretch>
            <a:fillRect/>
          </a:stretch>
        </p:blipFill>
        <p:spPr>
          <a:xfrm>
            <a:off x="6091238" y="1814513"/>
            <a:ext cx="431959" cy="431959"/>
          </a:xfrm>
          <a:prstGeom prst="rect">
            <a:avLst/>
          </a:prstGeom>
        </p:spPr>
      </p:pic>
      <p:sp>
        <p:nvSpPr>
          <p:cNvPr id="7" name="Text 2"/>
          <p:cNvSpPr/>
          <p:nvPr/>
        </p:nvSpPr>
        <p:spPr>
          <a:xfrm>
            <a:off x="6091238" y="2419231"/>
            <a:ext cx="3477101"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Condition-Based Recommendations</a:t>
            </a:r>
            <a:endParaRPr lang="en-US" sz="1701" dirty="0"/>
          </a:p>
        </p:txBody>
      </p:sp>
      <p:sp>
        <p:nvSpPr>
          <p:cNvPr id="8" name="Text 3"/>
          <p:cNvSpPr/>
          <p:nvPr/>
        </p:nvSpPr>
        <p:spPr>
          <a:xfrm>
            <a:off x="6091238" y="2792730"/>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The system allows healthcare professionals to input a medical condition and receive a list of recommended medicines, enhancing prescription accuracy.</a:t>
            </a:r>
            <a:endParaRPr lang="en-US" sz="1361" dirty="0"/>
          </a:p>
        </p:txBody>
      </p:sp>
      <p:pic>
        <p:nvPicPr>
          <p:cNvPr id="9" name="Image 3" descr="preencoded.png"/>
          <p:cNvPicPr>
            <a:picLocks noChangeAspect="1"/>
          </p:cNvPicPr>
          <p:nvPr/>
        </p:nvPicPr>
        <p:blipFill>
          <a:blip r:embed="rId6"/>
          <a:stretch>
            <a:fillRect/>
          </a:stretch>
        </p:blipFill>
        <p:spPr>
          <a:xfrm>
            <a:off x="6091238" y="3864293"/>
            <a:ext cx="431959" cy="431959"/>
          </a:xfrm>
          <a:prstGeom prst="rect">
            <a:avLst/>
          </a:prstGeom>
        </p:spPr>
      </p:pic>
      <p:sp>
        <p:nvSpPr>
          <p:cNvPr id="10" name="Text 4"/>
          <p:cNvSpPr/>
          <p:nvPr/>
        </p:nvSpPr>
        <p:spPr>
          <a:xfrm>
            <a:off x="6091238" y="4469011"/>
            <a:ext cx="3125153"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Company Reputation Integration</a:t>
            </a:r>
            <a:endParaRPr lang="en-US" sz="1701" dirty="0"/>
          </a:p>
        </p:txBody>
      </p:sp>
      <p:sp>
        <p:nvSpPr>
          <p:cNvPr id="11" name="Text 5"/>
          <p:cNvSpPr/>
          <p:nvPr/>
        </p:nvSpPr>
        <p:spPr>
          <a:xfrm>
            <a:off x="6091238" y="4842510"/>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By incorporating company ratings, the system helps in selecting medicines from reputable manufacturers, potentially improving treatment outcomes.</a:t>
            </a:r>
            <a:endParaRPr lang="en-US" sz="1361" dirty="0"/>
          </a:p>
        </p:txBody>
      </p:sp>
      <p:pic>
        <p:nvPicPr>
          <p:cNvPr id="12" name="Image 4" descr="preencoded.png"/>
          <p:cNvPicPr>
            <a:picLocks noChangeAspect="1"/>
          </p:cNvPicPr>
          <p:nvPr/>
        </p:nvPicPr>
        <p:blipFill>
          <a:blip r:embed="rId7"/>
          <a:stretch>
            <a:fillRect/>
          </a:stretch>
        </p:blipFill>
        <p:spPr>
          <a:xfrm>
            <a:off x="6091238" y="5914073"/>
            <a:ext cx="431959" cy="431959"/>
          </a:xfrm>
          <a:prstGeom prst="rect">
            <a:avLst/>
          </a:prstGeom>
        </p:spPr>
      </p:pic>
      <p:sp>
        <p:nvSpPr>
          <p:cNvPr id="13" name="Text 6"/>
          <p:cNvSpPr/>
          <p:nvPr/>
        </p:nvSpPr>
        <p:spPr>
          <a:xfrm>
            <a:off x="6091238" y="6518791"/>
            <a:ext cx="2492216"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Detailed Drug Information</a:t>
            </a:r>
            <a:endParaRPr lang="en-US" sz="1701" dirty="0"/>
          </a:p>
        </p:txBody>
      </p:sp>
      <p:sp>
        <p:nvSpPr>
          <p:cNvPr id="14" name="Text 7"/>
          <p:cNvSpPr/>
          <p:nvPr/>
        </p:nvSpPr>
        <p:spPr>
          <a:xfrm>
            <a:off x="6091238" y="6892290"/>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Provides comprehensive drug descriptions, enabling informed decision-making by healthcare providers and patients.</a:t>
            </a:r>
            <a:endParaRPr lang="en-US" sz="1361" dirty="0"/>
          </a:p>
        </p:txBody>
      </p:sp>
      <p:pic>
        <p:nvPicPr>
          <p:cNvPr id="15" name="Image 5" descr="preencoded.png"/>
          <p:cNvPicPr>
            <a:picLocks noChangeAspect="1"/>
          </p:cNvPicPr>
          <p:nvPr/>
        </p:nvPicPr>
        <p:blipFill>
          <a:blip r:embed="rId8"/>
          <a:stretch>
            <a:fillRect/>
          </a:stretch>
        </p:blipFill>
        <p:spPr>
          <a:xfrm>
            <a:off x="6091238" y="7963853"/>
            <a:ext cx="431959" cy="431959"/>
          </a:xfrm>
          <a:prstGeom prst="rect">
            <a:avLst/>
          </a:prstGeom>
        </p:spPr>
      </p:pic>
      <p:sp>
        <p:nvSpPr>
          <p:cNvPr id="16" name="Text 8"/>
          <p:cNvSpPr/>
          <p:nvPr/>
        </p:nvSpPr>
        <p:spPr>
          <a:xfrm>
            <a:off x="6091238" y="8568571"/>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Data-Driven Insights</a:t>
            </a:r>
            <a:endParaRPr lang="en-US" sz="1701" dirty="0"/>
          </a:p>
        </p:txBody>
      </p:sp>
      <p:sp>
        <p:nvSpPr>
          <p:cNvPr id="17" name="Text 9"/>
          <p:cNvSpPr/>
          <p:nvPr/>
        </p:nvSpPr>
        <p:spPr>
          <a:xfrm>
            <a:off x="6091238" y="8942070"/>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Offers insights into drug availability for various conditions, aiding in inventory management and drug development strategies.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864037" y="4088606"/>
            <a:ext cx="6172200" cy="771525"/>
          </a:xfrm>
          <a:prstGeom prst="rect">
            <a:avLst/>
          </a:prstGeom>
          <a:noFill/>
          <a:ln/>
        </p:spPr>
        <p:txBody>
          <a:bodyPr wrap="none" rtlCol="0" anchor="t"/>
          <a:lstStyle/>
          <a:p>
            <a:pPr marL="0" indent="0">
              <a:lnSpc>
                <a:spcPts val="6075"/>
              </a:lnSpc>
              <a:buNone/>
            </a:pPr>
            <a:r>
              <a:rPr lang="en-US" sz="4860" dirty="0">
                <a:solidFill>
                  <a:srgbClr val="FFFFFF"/>
                </a:solidFill>
                <a:latin typeface="Roboto" pitchFamily="34" charset="0"/>
                <a:ea typeface="Roboto" pitchFamily="34" charset="-122"/>
                <a:cs typeface="Roboto" pitchFamily="34" charset="-120"/>
              </a:rPr>
              <a:t>Dataset Overview</a:t>
            </a:r>
            <a:endParaRPr lang="en-US" sz="4860" dirty="0"/>
          </a:p>
        </p:txBody>
      </p:sp>
      <p:sp>
        <p:nvSpPr>
          <p:cNvPr id="6" name="Shape 2"/>
          <p:cNvSpPr/>
          <p:nvPr/>
        </p:nvSpPr>
        <p:spPr>
          <a:xfrm>
            <a:off x="864037" y="5508069"/>
            <a:ext cx="555427" cy="555427"/>
          </a:xfrm>
          <a:prstGeom prst="roundRect">
            <a:avLst>
              <a:gd name="adj" fmla="val 18669"/>
            </a:avLst>
          </a:prstGeom>
          <a:solidFill>
            <a:srgbClr val="182567"/>
          </a:solidFill>
          <a:ln w="15240">
            <a:solidFill>
              <a:srgbClr val="313E80"/>
            </a:solidFill>
            <a:prstDash val="solid"/>
          </a:ln>
        </p:spPr>
      </p:sp>
      <p:sp>
        <p:nvSpPr>
          <p:cNvPr id="7" name="Text 3"/>
          <p:cNvSpPr/>
          <p:nvPr/>
        </p:nvSpPr>
        <p:spPr>
          <a:xfrm>
            <a:off x="1036439" y="5600581"/>
            <a:ext cx="210503" cy="370284"/>
          </a:xfrm>
          <a:prstGeom prst="rect">
            <a:avLst/>
          </a:prstGeom>
          <a:noFill/>
          <a:ln/>
        </p:spPr>
        <p:txBody>
          <a:bodyPr wrap="none" rtlCol="0" anchor="t"/>
          <a:lstStyle/>
          <a:p>
            <a:pPr marL="0" indent="0" algn="ctr">
              <a:lnSpc>
                <a:spcPts val="2916"/>
              </a:lnSpc>
              <a:buNone/>
            </a:pPr>
            <a:r>
              <a:rPr lang="en-US" sz="2916" dirty="0">
                <a:solidFill>
                  <a:srgbClr val="CFD0D8"/>
                </a:solidFill>
                <a:latin typeface="Roboto" pitchFamily="34" charset="0"/>
                <a:ea typeface="Roboto" pitchFamily="34" charset="-122"/>
                <a:cs typeface="Roboto" pitchFamily="34" charset="-120"/>
              </a:rPr>
              <a:t>1</a:t>
            </a:r>
            <a:endParaRPr lang="en-US" sz="2916" dirty="0"/>
          </a:p>
        </p:txBody>
      </p:sp>
      <p:sp>
        <p:nvSpPr>
          <p:cNvPr id="8" name="Text 4"/>
          <p:cNvSpPr/>
          <p:nvPr/>
        </p:nvSpPr>
        <p:spPr>
          <a:xfrm>
            <a:off x="1666280" y="5508069"/>
            <a:ext cx="3086100" cy="385763"/>
          </a:xfrm>
          <a:prstGeom prst="rect">
            <a:avLst/>
          </a:prstGeom>
          <a:noFill/>
          <a:ln/>
        </p:spPr>
        <p:txBody>
          <a:bodyPr wrap="none" rtlCol="0" anchor="t"/>
          <a:lstStyle/>
          <a:p>
            <a:pPr marL="0" indent="0">
              <a:lnSpc>
                <a:spcPts val="3038"/>
              </a:lnSpc>
              <a:buNone/>
            </a:pPr>
            <a:r>
              <a:rPr lang="en-US" sz="2430" dirty="0">
                <a:solidFill>
                  <a:srgbClr val="CFD0D8"/>
                </a:solidFill>
                <a:latin typeface="Roboto" pitchFamily="34" charset="0"/>
                <a:ea typeface="Roboto" pitchFamily="34" charset="-122"/>
                <a:cs typeface="Roboto" pitchFamily="34" charset="-120"/>
              </a:rPr>
              <a:t>Company_Name.csv</a:t>
            </a:r>
            <a:endParaRPr lang="en-US" sz="2430" dirty="0"/>
          </a:p>
        </p:txBody>
      </p:sp>
      <p:sp>
        <p:nvSpPr>
          <p:cNvPr id="9" name="Text 5"/>
          <p:cNvSpPr/>
          <p:nvPr/>
        </p:nvSpPr>
        <p:spPr>
          <a:xfrm>
            <a:off x="1666280" y="6041946"/>
            <a:ext cx="3333988" cy="1185148"/>
          </a:xfrm>
          <a:prstGeom prst="rect">
            <a:avLst/>
          </a:prstGeom>
          <a:noFill/>
          <a:ln/>
        </p:spPr>
        <p:txBody>
          <a:bodyPr wrap="squar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Contains Company Name, NSE Symbol, Rating, and Industry</a:t>
            </a:r>
            <a:endParaRPr lang="en-US" sz="1944" dirty="0"/>
          </a:p>
        </p:txBody>
      </p:sp>
      <p:sp>
        <p:nvSpPr>
          <p:cNvPr id="10" name="Shape 6"/>
          <p:cNvSpPr/>
          <p:nvPr/>
        </p:nvSpPr>
        <p:spPr>
          <a:xfrm>
            <a:off x="5247084" y="5508069"/>
            <a:ext cx="555427" cy="555427"/>
          </a:xfrm>
          <a:prstGeom prst="roundRect">
            <a:avLst>
              <a:gd name="adj" fmla="val 18669"/>
            </a:avLst>
          </a:prstGeom>
          <a:solidFill>
            <a:srgbClr val="182567"/>
          </a:solidFill>
          <a:ln w="15240">
            <a:solidFill>
              <a:srgbClr val="313E80"/>
            </a:solidFill>
            <a:prstDash val="solid"/>
          </a:ln>
        </p:spPr>
      </p:sp>
      <p:sp>
        <p:nvSpPr>
          <p:cNvPr id="11" name="Text 7"/>
          <p:cNvSpPr/>
          <p:nvPr/>
        </p:nvSpPr>
        <p:spPr>
          <a:xfrm>
            <a:off x="5419487" y="5600581"/>
            <a:ext cx="210503" cy="370284"/>
          </a:xfrm>
          <a:prstGeom prst="rect">
            <a:avLst/>
          </a:prstGeom>
          <a:noFill/>
          <a:ln/>
        </p:spPr>
        <p:txBody>
          <a:bodyPr wrap="none" rtlCol="0" anchor="t"/>
          <a:lstStyle/>
          <a:p>
            <a:pPr marL="0" indent="0" algn="ctr">
              <a:lnSpc>
                <a:spcPts val="2916"/>
              </a:lnSpc>
              <a:buNone/>
            </a:pPr>
            <a:r>
              <a:rPr lang="en-US" sz="2916" dirty="0">
                <a:solidFill>
                  <a:srgbClr val="CFD0D8"/>
                </a:solidFill>
                <a:latin typeface="Roboto" pitchFamily="34" charset="0"/>
                <a:ea typeface="Roboto" pitchFamily="34" charset="-122"/>
                <a:cs typeface="Roboto" pitchFamily="34" charset="-120"/>
              </a:rPr>
              <a:t>2</a:t>
            </a:r>
            <a:endParaRPr lang="en-US" sz="2916" dirty="0"/>
          </a:p>
        </p:txBody>
      </p:sp>
      <p:sp>
        <p:nvSpPr>
          <p:cNvPr id="12" name="Text 8"/>
          <p:cNvSpPr/>
          <p:nvPr/>
        </p:nvSpPr>
        <p:spPr>
          <a:xfrm>
            <a:off x="6049328" y="5508069"/>
            <a:ext cx="3333988" cy="771525"/>
          </a:xfrm>
          <a:prstGeom prst="rect">
            <a:avLst/>
          </a:prstGeom>
          <a:noFill/>
          <a:ln/>
        </p:spPr>
        <p:txBody>
          <a:bodyPr wrap="square" rtlCol="0" anchor="t"/>
          <a:lstStyle/>
          <a:p>
            <a:pPr marL="0" indent="0">
              <a:lnSpc>
                <a:spcPts val="3038"/>
              </a:lnSpc>
              <a:buNone/>
            </a:pPr>
            <a:r>
              <a:rPr lang="en-US" sz="2430" dirty="0">
                <a:solidFill>
                  <a:srgbClr val="CFD0D8"/>
                </a:solidFill>
                <a:latin typeface="Roboto" pitchFamily="34" charset="0"/>
                <a:ea typeface="Roboto" pitchFamily="34" charset="-122"/>
                <a:cs typeface="Roboto" pitchFamily="34" charset="-120"/>
              </a:rPr>
              <a:t>Medicine_description.csv</a:t>
            </a:r>
            <a:endParaRPr lang="en-US" sz="2430" dirty="0"/>
          </a:p>
        </p:txBody>
      </p:sp>
      <p:sp>
        <p:nvSpPr>
          <p:cNvPr id="13" name="Text 9"/>
          <p:cNvSpPr/>
          <p:nvPr/>
        </p:nvSpPr>
        <p:spPr>
          <a:xfrm>
            <a:off x="6049328" y="6427708"/>
            <a:ext cx="3333988" cy="790099"/>
          </a:xfrm>
          <a:prstGeom prst="rect">
            <a:avLst/>
          </a:prstGeom>
          <a:noFill/>
          <a:ln/>
        </p:spPr>
        <p:txBody>
          <a:bodyPr wrap="squar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Contains Drug Name, Reason and Description</a:t>
            </a:r>
            <a:endParaRPr lang="en-US" sz="1944" dirty="0"/>
          </a:p>
        </p:txBody>
      </p:sp>
      <p:sp>
        <p:nvSpPr>
          <p:cNvPr id="14" name="Shape 10"/>
          <p:cNvSpPr/>
          <p:nvPr/>
        </p:nvSpPr>
        <p:spPr>
          <a:xfrm>
            <a:off x="9630132" y="5508069"/>
            <a:ext cx="555427" cy="555427"/>
          </a:xfrm>
          <a:prstGeom prst="roundRect">
            <a:avLst>
              <a:gd name="adj" fmla="val 18669"/>
            </a:avLst>
          </a:prstGeom>
          <a:solidFill>
            <a:srgbClr val="182567"/>
          </a:solidFill>
          <a:ln w="15240">
            <a:solidFill>
              <a:srgbClr val="313E80"/>
            </a:solidFill>
            <a:prstDash val="solid"/>
          </a:ln>
        </p:spPr>
      </p:sp>
      <p:sp>
        <p:nvSpPr>
          <p:cNvPr id="15" name="Text 11"/>
          <p:cNvSpPr/>
          <p:nvPr/>
        </p:nvSpPr>
        <p:spPr>
          <a:xfrm>
            <a:off x="9802535" y="5600581"/>
            <a:ext cx="210503" cy="370284"/>
          </a:xfrm>
          <a:prstGeom prst="rect">
            <a:avLst/>
          </a:prstGeom>
          <a:noFill/>
          <a:ln/>
        </p:spPr>
        <p:txBody>
          <a:bodyPr wrap="none" rtlCol="0" anchor="t"/>
          <a:lstStyle/>
          <a:p>
            <a:pPr marL="0" indent="0" algn="ctr">
              <a:lnSpc>
                <a:spcPts val="2916"/>
              </a:lnSpc>
              <a:buNone/>
            </a:pPr>
            <a:r>
              <a:rPr lang="en-US" sz="2916" dirty="0">
                <a:solidFill>
                  <a:srgbClr val="CFD0D8"/>
                </a:solidFill>
                <a:latin typeface="Roboto" pitchFamily="34" charset="0"/>
                <a:ea typeface="Roboto" pitchFamily="34" charset="-122"/>
                <a:cs typeface="Roboto" pitchFamily="34" charset="-120"/>
              </a:rPr>
              <a:t>3</a:t>
            </a:r>
            <a:endParaRPr lang="en-US" sz="2916" dirty="0"/>
          </a:p>
        </p:txBody>
      </p:sp>
      <p:sp>
        <p:nvSpPr>
          <p:cNvPr id="16" name="Text 12"/>
          <p:cNvSpPr/>
          <p:nvPr/>
        </p:nvSpPr>
        <p:spPr>
          <a:xfrm>
            <a:off x="10432375" y="5508069"/>
            <a:ext cx="3086100" cy="385763"/>
          </a:xfrm>
          <a:prstGeom prst="rect">
            <a:avLst/>
          </a:prstGeom>
          <a:noFill/>
          <a:ln/>
        </p:spPr>
        <p:txBody>
          <a:bodyPr wrap="none" rtlCol="0" anchor="t"/>
          <a:lstStyle/>
          <a:p>
            <a:pPr marL="0" indent="0">
              <a:lnSpc>
                <a:spcPts val="3038"/>
              </a:lnSpc>
              <a:buNone/>
            </a:pPr>
            <a:r>
              <a:rPr lang="en-US" sz="2430" dirty="0">
                <a:solidFill>
                  <a:srgbClr val="CFD0D8"/>
                </a:solidFill>
                <a:latin typeface="Roboto" pitchFamily="34" charset="0"/>
                <a:ea typeface="Roboto" pitchFamily="34" charset="-122"/>
                <a:cs typeface="Roboto" pitchFamily="34" charset="-120"/>
              </a:rPr>
              <a:t>Ratings.csv</a:t>
            </a:r>
            <a:endParaRPr lang="en-US" sz="2430" dirty="0"/>
          </a:p>
        </p:txBody>
      </p:sp>
      <p:sp>
        <p:nvSpPr>
          <p:cNvPr id="17" name="Text 13"/>
          <p:cNvSpPr/>
          <p:nvPr/>
        </p:nvSpPr>
        <p:spPr>
          <a:xfrm>
            <a:off x="10432375" y="6041946"/>
            <a:ext cx="3333988" cy="790099"/>
          </a:xfrm>
          <a:prstGeom prst="rect">
            <a:avLst/>
          </a:prstGeom>
          <a:noFill/>
          <a:ln/>
        </p:spPr>
        <p:txBody>
          <a:bodyPr wrap="squar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Includes Short-form and Rating </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5524" y="1167646"/>
            <a:ext cx="5921335" cy="543878"/>
          </a:xfrm>
          <a:prstGeom prst="rect">
            <a:avLst/>
          </a:prstGeom>
          <a:noFill/>
          <a:ln/>
        </p:spPr>
        <p:txBody>
          <a:bodyPr wrap="none" rtlCol="0" anchor="t"/>
          <a:lstStyle/>
          <a:p>
            <a:pPr marL="0" indent="0">
              <a:lnSpc>
                <a:spcPts val="4283"/>
              </a:lnSpc>
              <a:buNone/>
            </a:pPr>
            <a:r>
              <a:rPr lang="en-US" sz="3426" dirty="0">
                <a:solidFill>
                  <a:srgbClr val="FFFFFF"/>
                </a:solidFill>
                <a:latin typeface="Roboto" pitchFamily="34" charset="0"/>
                <a:ea typeface="Roboto" pitchFamily="34" charset="-122"/>
                <a:cs typeface="Roboto" pitchFamily="34" charset="-120"/>
              </a:rPr>
              <a:t>Data Cleaning and Preparation</a:t>
            </a:r>
            <a:endParaRPr lang="en-US" sz="3426" dirty="0"/>
          </a:p>
        </p:txBody>
      </p:sp>
      <p:sp>
        <p:nvSpPr>
          <p:cNvPr id="6" name="Shape 2"/>
          <p:cNvSpPr/>
          <p:nvPr/>
        </p:nvSpPr>
        <p:spPr>
          <a:xfrm>
            <a:off x="6345079" y="1972508"/>
            <a:ext cx="22860" cy="5089327"/>
          </a:xfrm>
          <a:prstGeom prst="roundRect">
            <a:avLst>
              <a:gd name="adj" fmla="val 319770"/>
            </a:avLst>
          </a:prstGeom>
          <a:solidFill>
            <a:srgbClr val="313E80"/>
          </a:solidFill>
          <a:ln/>
        </p:spPr>
      </p:sp>
      <p:sp>
        <p:nvSpPr>
          <p:cNvPr id="7" name="Shape 3"/>
          <p:cNvSpPr/>
          <p:nvPr/>
        </p:nvSpPr>
        <p:spPr>
          <a:xfrm>
            <a:off x="6529447" y="2352556"/>
            <a:ext cx="609124" cy="22860"/>
          </a:xfrm>
          <a:prstGeom prst="roundRect">
            <a:avLst>
              <a:gd name="adj" fmla="val 319770"/>
            </a:avLst>
          </a:prstGeom>
          <a:solidFill>
            <a:srgbClr val="313E80"/>
          </a:solidFill>
          <a:ln/>
        </p:spPr>
      </p:sp>
      <p:sp>
        <p:nvSpPr>
          <p:cNvPr id="8" name="Shape 4"/>
          <p:cNvSpPr/>
          <p:nvPr/>
        </p:nvSpPr>
        <p:spPr>
          <a:xfrm>
            <a:off x="6160710" y="2168247"/>
            <a:ext cx="391597" cy="391597"/>
          </a:xfrm>
          <a:prstGeom prst="roundRect">
            <a:avLst>
              <a:gd name="adj" fmla="val 18667"/>
            </a:avLst>
          </a:prstGeom>
          <a:solidFill>
            <a:srgbClr val="182567"/>
          </a:solidFill>
          <a:ln w="7620">
            <a:solidFill>
              <a:srgbClr val="313E80"/>
            </a:solidFill>
            <a:prstDash val="solid"/>
          </a:ln>
        </p:spPr>
      </p:sp>
      <p:sp>
        <p:nvSpPr>
          <p:cNvPr id="9" name="Text 5"/>
          <p:cNvSpPr/>
          <p:nvPr/>
        </p:nvSpPr>
        <p:spPr>
          <a:xfrm>
            <a:off x="6282273" y="2233493"/>
            <a:ext cx="148352" cy="261104"/>
          </a:xfrm>
          <a:prstGeom prst="rect">
            <a:avLst/>
          </a:prstGeom>
          <a:noFill/>
          <a:ln/>
        </p:spPr>
        <p:txBody>
          <a:bodyPr wrap="none" rtlCol="0" anchor="t"/>
          <a:lstStyle/>
          <a:p>
            <a:pPr marL="0" indent="0" algn="ctr">
              <a:lnSpc>
                <a:spcPts val="2056"/>
              </a:lnSpc>
              <a:buNone/>
            </a:pPr>
            <a:r>
              <a:rPr lang="en-US" sz="2056" dirty="0">
                <a:solidFill>
                  <a:srgbClr val="CFD0D8"/>
                </a:solidFill>
                <a:latin typeface="Roboto" pitchFamily="34" charset="0"/>
                <a:ea typeface="Roboto" pitchFamily="34" charset="-122"/>
                <a:cs typeface="Roboto" pitchFamily="34" charset="-120"/>
              </a:rPr>
              <a:t>1</a:t>
            </a:r>
            <a:endParaRPr lang="en-US" sz="2056" dirty="0"/>
          </a:p>
        </p:txBody>
      </p:sp>
      <p:sp>
        <p:nvSpPr>
          <p:cNvPr id="10" name="Text 6"/>
          <p:cNvSpPr/>
          <p:nvPr/>
        </p:nvSpPr>
        <p:spPr>
          <a:xfrm>
            <a:off x="7312164" y="2146458"/>
            <a:ext cx="2452509" cy="376237"/>
          </a:xfrm>
          <a:prstGeom prst="rect">
            <a:avLst/>
          </a:prstGeom>
          <a:noFill/>
          <a:ln/>
        </p:spPr>
        <p:txBody>
          <a:bodyPr wrap="none" rtlCol="0" anchor="t"/>
          <a:lstStyle/>
          <a:p>
            <a:pPr marL="0" indent="0" algn="l">
              <a:lnSpc>
                <a:spcPts val="2141"/>
              </a:lnSpc>
              <a:buNone/>
            </a:pPr>
            <a:r>
              <a:rPr lang="en-US" sz="1713" dirty="0">
                <a:solidFill>
                  <a:srgbClr val="CFD0D8"/>
                </a:solidFill>
                <a:latin typeface="Roboto" pitchFamily="34" charset="0"/>
                <a:ea typeface="Roboto" pitchFamily="34" charset="-122"/>
                <a:cs typeface="Roboto" pitchFamily="34" charset="-120"/>
              </a:rPr>
              <a:t>Removing Missing Value </a:t>
            </a:r>
            <a:endParaRPr lang="en-US" sz="1713" dirty="0"/>
          </a:p>
        </p:txBody>
      </p:sp>
      <p:sp>
        <p:nvSpPr>
          <p:cNvPr id="11" name="Text 7"/>
          <p:cNvSpPr/>
          <p:nvPr/>
        </p:nvSpPr>
        <p:spPr>
          <a:xfrm>
            <a:off x="7313652" y="2522696"/>
            <a:ext cx="6707624" cy="278487"/>
          </a:xfrm>
          <a:prstGeom prst="rect">
            <a:avLst/>
          </a:prstGeom>
          <a:noFill/>
          <a:ln/>
        </p:spPr>
        <p:txBody>
          <a:bodyPr wrap="none" rtlCol="0" anchor="t"/>
          <a:lstStyle/>
          <a:p>
            <a:pPr marL="0" indent="0" algn="l">
              <a:lnSpc>
                <a:spcPts val="2193"/>
              </a:lnSpc>
              <a:buNone/>
            </a:pPr>
            <a:r>
              <a:rPr lang="en-US" sz="1370" dirty="0">
                <a:solidFill>
                  <a:srgbClr val="CFD0D8"/>
                </a:solidFill>
                <a:latin typeface="Roboto" pitchFamily="34" charset="0"/>
                <a:ea typeface="Roboto" pitchFamily="34" charset="-122"/>
                <a:cs typeface="Roboto" pitchFamily="34" charset="-120"/>
              </a:rPr>
              <a:t>Utilized PySpark functions to identify and handle missing values in all three datasets.</a:t>
            </a:r>
            <a:endParaRPr lang="en-US" sz="1370" dirty="0"/>
          </a:p>
        </p:txBody>
      </p:sp>
      <p:sp>
        <p:nvSpPr>
          <p:cNvPr id="12" name="Shape 8"/>
          <p:cNvSpPr/>
          <p:nvPr/>
        </p:nvSpPr>
        <p:spPr>
          <a:xfrm>
            <a:off x="6529447" y="3529132"/>
            <a:ext cx="609124" cy="22860"/>
          </a:xfrm>
          <a:prstGeom prst="roundRect">
            <a:avLst>
              <a:gd name="adj" fmla="val 319770"/>
            </a:avLst>
          </a:prstGeom>
          <a:solidFill>
            <a:srgbClr val="313E80"/>
          </a:solidFill>
          <a:ln/>
        </p:spPr>
      </p:sp>
      <p:sp>
        <p:nvSpPr>
          <p:cNvPr id="13" name="Shape 9"/>
          <p:cNvSpPr/>
          <p:nvPr/>
        </p:nvSpPr>
        <p:spPr>
          <a:xfrm>
            <a:off x="6160710" y="3344823"/>
            <a:ext cx="391597" cy="391597"/>
          </a:xfrm>
          <a:prstGeom prst="roundRect">
            <a:avLst>
              <a:gd name="adj" fmla="val 18667"/>
            </a:avLst>
          </a:prstGeom>
          <a:solidFill>
            <a:srgbClr val="182567"/>
          </a:solidFill>
          <a:ln w="7620">
            <a:solidFill>
              <a:srgbClr val="313E80"/>
            </a:solidFill>
            <a:prstDash val="solid"/>
          </a:ln>
        </p:spPr>
      </p:sp>
      <p:sp>
        <p:nvSpPr>
          <p:cNvPr id="14" name="Text 10"/>
          <p:cNvSpPr/>
          <p:nvPr/>
        </p:nvSpPr>
        <p:spPr>
          <a:xfrm>
            <a:off x="6282273" y="3410069"/>
            <a:ext cx="148352" cy="261104"/>
          </a:xfrm>
          <a:prstGeom prst="rect">
            <a:avLst/>
          </a:prstGeom>
          <a:noFill/>
          <a:ln/>
        </p:spPr>
        <p:txBody>
          <a:bodyPr wrap="none" rtlCol="0" anchor="t"/>
          <a:lstStyle/>
          <a:p>
            <a:pPr marL="0" indent="0" algn="ctr">
              <a:lnSpc>
                <a:spcPts val="2056"/>
              </a:lnSpc>
              <a:buNone/>
            </a:pPr>
            <a:r>
              <a:rPr lang="en-US" sz="2056" dirty="0">
                <a:solidFill>
                  <a:srgbClr val="CFD0D8"/>
                </a:solidFill>
                <a:latin typeface="Roboto" pitchFamily="34" charset="0"/>
                <a:ea typeface="Roboto" pitchFamily="34" charset="-122"/>
                <a:cs typeface="Roboto" pitchFamily="34" charset="-120"/>
              </a:rPr>
              <a:t>2</a:t>
            </a:r>
            <a:endParaRPr lang="en-US" sz="2056" dirty="0"/>
          </a:p>
        </p:txBody>
      </p:sp>
      <p:sp>
        <p:nvSpPr>
          <p:cNvPr id="15" name="Text 11"/>
          <p:cNvSpPr/>
          <p:nvPr/>
        </p:nvSpPr>
        <p:spPr>
          <a:xfrm>
            <a:off x="7313652" y="3323034"/>
            <a:ext cx="2175510" cy="271820"/>
          </a:xfrm>
          <a:prstGeom prst="rect">
            <a:avLst/>
          </a:prstGeom>
          <a:noFill/>
          <a:ln/>
        </p:spPr>
        <p:txBody>
          <a:bodyPr wrap="none" rtlCol="0" anchor="t"/>
          <a:lstStyle/>
          <a:p>
            <a:pPr marL="0" indent="0" algn="l">
              <a:lnSpc>
                <a:spcPts val="2141"/>
              </a:lnSpc>
              <a:buNone/>
            </a:pPr>
            <a:r>
              <a:rPr lang="en-US" sz="1713" dirty="0">
                <a:solidFill>
                  <a:srgbClr val="CFD0D8"/>
                </a:solidFill>
                <a:latin typeface="Roboto" pitchFamily="34" charset="0"/>
                <a:ea typeface="Roboto" pitchFamily="34" charset="-122"/>
                <a:cs typeface="Roboto" pitchFamily="34" charset="-120"/>
              </a:rPr>
              <a:t>Data Transformation</a:t>
            </a:r>
            <a:endParaRPr lang="en-US" sz="1713" dirty="0"/>
          </a:p>
        </p:txBody>
      </p:sp>
      <p:sp>
        <p:nvSpPr>
          <p:cNvPr id="16" name="Text 12"/>
          <p:cNvSpPr/>
          <p:nvPr/>
        </p:nvSpPr>
        <p:spPr>
          <a:xfrm>
            <a:off x="7313652" y="3699272"/>
            <a:ext cx="6707624" cy="556974"/>
          </a:xfrm>
          <a:prstGeom prst="rect">
            <a:avLst/>
          </a:prstGeom>
          <a:noFill/>
          <a:ln/>
        </p:spPr>
        <p:txBody>
          <a:bodyPr wrap="square" rtlCol="0" anchor="t"/>
          <a:lstStyle/>
          <a:p>
            <a:pPr marL="0" indent="0" algn="l">
              <a:lnSpc>
                <a:spcPts val="2193"/>
              </a:lnSpc>
              <a:buNone/>
            </a:pPr>
            <a:r>
              <a:rPr lang="en-US" sz="1370" dirty="0">
                <a:solidFill>
                  <a:srgbClr val="CFD0D8"/>
                </a:solidFill>
                <a:latin typeface="Roboto" pitchFamily="34" charset="0"/>
                <a:ea typeface="Roboto" pitchFamily="34" charset="-122"/>
                <a:cs typeface="Roboto" pitchFamily="34" charset="-120"/>
              </a:rPr>
              <a:t>Applied transformations to clean text data, including trimming whitespace and removing non-printable characters.</a:t>
            </a:r>
            <a:endParaRPr lang="en-US" sz="1370" dirty="0"/>
          </a:p>
        </p:txBody>
      </p:sp>
      <p:sp>
        <p:nvSpPr>
          <p:cNvPr id="17" name="Shape 13"/>
          <p:cNvSpPr/>
          <p:nvPr/>
        </p:nvSpPr>
        <p:spPr>
          <a:xfrm>
            <a:off x="6529447" y="4984194"/>
            <a:ext cx="609124" cy="22860"/>
          </a:xfrm>
          <a:prstGeom prst="roundRect">
            <a:avLst>
              <a:gd name="adj" fmla="val 319770"/>
            </a:avLst>
          </a:prstGeom>
          <a:solidFill>
            <a:srgbClr val="313E80"/>
          </a:solidFill>
          <a:ln/>
        </p:spPr>
      </p:sp>
      <p:sp>
        <p:nvSpPr>
          <p:cNvPr id="18" name="Shape 14"/>
          <p:cNvSpPr/>
          <p:nvPr/>
        </p:nvSpPr>
        <p:spPr>
          <a:xfrm>
            <a:off x="6160710" y="4799886"/>
            <a:ext cx="391597" cy="391597"/>
          </a:xfrm>
          <a:prstGeom prst="roundRect">
            <a:avLst>
              <a:gd name="adj" fmla="val 18667"/>
            </a:avLst>
          </a:prstGeom>
          <a:solidFill>
            <a:srgbClr val="182567"/>
          </a:solidFill>
          <a:ln w="7620">
            <a:solidFill>
              <a:srgbClr val="313E80"/>
            </a:solidFill>
            <a:prstDash val="solid"/>
          </a:ln>
        </p:spPr>
      </p:sp>
      <p:sp>
        <p:nvSpPr>
          <p:cNvPr id="19" name="Text 15"/>
          <p:cNvSpPr/>
          <p:nvPr/>
        </p:nvSpPr>
        <p:spPr>
          <a:xfrm>
            <a:off x="6282273" y="4865132"/>
            <a:ext cx="148352" cy="261104"/>
          </a:xfrm>
          <a:prstGeom prst="rect">
            <a:avLst/>
          </a:prstGeom>
          <a:noFill/>
          <a:ln/>
        </p:spPr>
        <p:txBody>
          <a:bodyPr wrap="none" rtlCol="0" anchor="t"/>
          <a:lstStyle/>
          <a:p>
            <a:pPr marL="0" indent="0" algn="ctr">
              <a:lnSpc>
                <a:spcPts val="2056"/>
              </a:lnSpc>
              <a:buNone/>
            </a:pPr>
            <a:r>
              <a:rPr lang="en-US" sz="2056" dirty="0">
                <a:solidFill>
                  <a:srgbClr val="CFD0D8"/>
                </a:solidFill>
                <a:latin typeface="Roboto" pitchFamily="34" charset="0"/>
                <a:ea typeface="Roboto" pitchFamily="34" charset="-122"/>
                <a:cs typeface="Roboto" pitchFamily="34" charset="-120"/>
              </a:rPr>
              <a:t>3</a:t>
            </a:r>
            <a:endParaRPr lang="en-US" sz="2056" dirty="0"/>
          </a:p>
        </p:txBody>
      </p:sp>
      <p:sp>
        <p:nvSpPr>
          <p:cNvPr id="20" name="Text 16"/>
          <p:cNvSpPr/>
          <p:nvPr/>
        </p:nvSpPr>
        <p:spPr>
          <a:xfrm>
            <a:off x="7313652" y="4778097"/>
            <a:ext cx="2175510" cy="271820"/>
          </a:xfrm>
          <a:prstGeom prst="rect">
            <a:avLst/>
          </a:prstGeom>
          <a:noFill/>
          <a:ln/>
        </p:spPr>
        <p:txBody>
          <a:bodyPr wrap="none" rtlCol="0" anchor="t"/>
          <a:lstStyle/>
          <a:p>
            <a:pPr marL="0" indent="0" algn="l">
              <a:lnSpc>
                <a:spcPts val="2141"/>
              </a:lnSpc>
              <a:buNone/>
            </a:pPr>
            <a:r>
              <a:rPr lang="en-US" sz="1713" dirty="0">
                <a:solidFill>
                  <a:srgbClr val="CFD0D8"/>
                </a:solidFill>
                <a:latin typeface="Roboto" pitchFamily="34" charset="0"/>
                <a:ea typeface="Roboto" pitchFamily="34" charset="-122"/>
                <a:cs typeface="Roboto" pitchFamily="34" charset="-120"/>
              </a:rPr>
              <a:t>Duplicate Removal</a:t>
            </a:r>
            <a:endParaRPr lang="en-US" sz="1713" dirty="0"/>
          </a:p>
        </p:txBody>
      </p:sp>
      <p:sp>
        <p:nvSpPr>
          <p:cNvPr id="21" name="Text 17"/>
          <p:cNvSpPr/>
          <p:nvPr/>
        </p:nvSpPr>
        <p:spPr>
          <a:xfrm>
            <a:off x="7313652" y="5154335"/>
            <a:ext cx="6707624" cy="278487"/>
          </a:xfrm>
          <a:prstGeom prst="rect">
            <a:avLst/>
          </a:prstGeom>
          <a:noFill/>
          <a:ln/>
        </p:spPr>
        <p:txBody>
          <a:bodyPr wrap="none" rtlCol="0" anchor="t"/>
          <a:lstStyle/>
          <a:p>
            <a:pPr marL="0" indent="0" algn="l">
              <a:lnSpc>
                <a:spcPts val="2193"/>
              </a:lnSpc>
              <a:buNone/>
            </a:pPr>
            <a:r>
              <a:rPr lang="en-US" sz="1370" dirty="0">
                <a:solidFill>
                  <a:srgbClr val="CFD0D8"/>
                </a:solidFill>
                <a:latin typeface="Roboto" pitchFamily="34" charset="0"/>
                <a:ea typeface="Roboto" pitchFamily="34" charset="-122"/>
                <a:cs typeface="Roboto" pitchFamily="34" charset="-120"/>
              </a:rPr>
              <a:t>Identified and removed duplicate entries to ensure data integrity.</a:t>
            </a:r>
            <a:endParaRPr lang="en-US" sz="1370" dirty="0"/>
          </a:p>
        </p:txBody>
      </p:sp>
      <p:sp>
        <p:nvSpPr>
          <p:cNvPr id="22" name="Shape 18"/>
          <p:cNvSpPr/>
          <p:nvPr/>
        </p:nvSpPr>
        <p:spPr>
          <a:xfrm>
            <a:off x="6529447" y="6160770"/>
            <a:ext cx="609124" cy="22860"/>
          </a:xfrm>
          <a:prstGeom prst="roundRect">
            <a:avLst>
              <a:gd name="adj" fmla="val 319770"/>
            </a:avLst>
          </a:prstGeom>
          <a:solidFill>
            <a:srgbClr val="313E80"/>
          </a:solidFill>
          <a:ln/>
        </p:spPr>
      </p:sp>
      <p:sp>
        <p:nvSpPr>
          <p:cNvPr id="23" name="Shape 19"/>
          <p:cNvSpPr/>
          <p:nvPr/>
        </p:nvSpPr>
        <p:spPr>
          <a:xfrm>
            <a:off x="6160710" y="5976461"/>
            <a:ext cx="391597" cy="391597"/>
          </a:xfrm>
          <a:prstGeom prst="roundRect">
            <a:avLst>
              <a:gd name="adj" fmla="val 18667"/>
            </a:avLst>
          </a:prstGeom>
          <a:solidFill>
            <a:srgbClr val="182567"/>
          </a:solidFill>
          <a:ln w="7620">
            <a:solidFill>
              <a:srgbClr val="313E80"/>
            </a:solidFill>
            <a:prstDash val="solid"/>
          </a:ln>
        </p:spPr>
      </p:sp>
      <p:sp>
        <p:nvSpPr>
          <p:cNvPr id="24" name="Text 20"/>
          <p:cNvSpPr/>
          <p:nvPr/>
        </p:nvSpPr>
        <p:spPr>
          <a:xfrm>
            <a:off x="6282273" y="6041707"/>
            <a:ext cx="148352" cy="261104"/>
          </a:xfrm>
          <a:prstGeom prst="rect">
            <a:avLst/>
          </a:prstGeom>
          <a:noFill/>
          <a:ln/>
        </p:spPr>
        <p:txBody>
          <a:bodyPr wrap="none" rtlCol="0" anchor="t"/>
          <a:lstStyle/>
          <a:p>
            <a:pPr marL="0" indent="0" algn="ctr">
              <a:lnSpc>
                <a:spcPts val="2056"/>
              </a:lnSpc>
              <a:buNone/>
            </a:pPr>
            <a:r>
              <a:rPr lang="en-US" sz="2056" dirty="0">
                <a:solidFill>
                  <a:srgbClr val="CFD0D8"/>
                </a:solidFill>
                <a:latin typeface="Roboto" pitchFamily="34" charset="0"/>
                <a:ea typeface="Roboto" pitchFamily="34" charset="-122"/>
                <a:cs typeface="Roboto" pitchFamily="34" charset="-120"/>
              </a:rPr>
              <a:t>4</a:t>
            </a:r>
            <a:endParaRPr lang="en-US" sz="2056" dirty="0"/>
          </a:p>
        </p:txBody>
      </p:sp>
      <p:sp>
        <p:nvSpPr>
          <p:cNvPr id="25" name="Text 21"/>
          <p:cNvSpPr/>
          <p:nvPr/>
        </p:nvSpPr>
        <p:spPr>
          <a:xfrm>
            <a:off x="7313652" y="5954673"/>
            <a:ext cx="2175510" cy="271820"/>
          </a:xfrm>
          <a:prstGeom prst="rect">
            <a:avLst/>
          </a:prstGeom>
          <a:noFill/>
          <a:ln/>
        </p:spPr>
        <p:txBody>
          <a:bodyPr wrap="none" rtlCol="0" anchor="t"/>
          <a:lstStyle/>
          <a:p>
            <a:pPr marL="0" indent="0" algn="l">
              <a:lnSpc>
                <a:spcPts val="2141"/>
              </a:lnSpc>
              <a:buNone/>
            </a:pPr>
            <a:r>
              <a:rPr lang="en-US" sz="1713" dirty="0">
                <a:solidFill>
                  <a:srgbClr val="CFD0D8"/>
                </a:solidFill>
                <a:latin typeface="Roboto" pitchFamily="34" charset="0"/>
                <a:ea typeface="Roboto" pitchFamily="34" charset="-122"/>
                <a:cs typeface="Roboto" pitchFamily="34" charset="-120"/>
              </a:rPr>
              <a:t>Data Joining</a:t>
            </a:r>
            <a:endParaRPr lang="en-US" sz="1713" dirty="0"/>
          </a:p>
        </p:txBody>
      </p:sp>
      <p:sp>
        <p:nvSpPr>
          <p:cNvPr id="26" name="Text 22"/>
          <p:cNvSpPr/>
          <p:nvPr/>
        </p:nvSpPr>
        <p:spPr>
          <a:xfrm>
            <a:off x="7313652" y="6330910"/>
            <a:ext cx="6707624" cy="556974"/>
          </a:xfrm>
          <a:prstGeom prst="rect">
            <a:avLst/>
          </a:prstGeom>
          <a:noFill/>
          <a:ln/>
        </p:spPr>
        <p:txBody>
          <a:bodyPr wrap="square" rtlCol="0" anchor="t"/>
          <a:lstStyle/>
          <a:p>
            <a:pPr marL="0" indent="0" algn="l">
              <a:lnSpc>
                <a:spcPts val="2193"/>
              </a:lnSpc>
              <a:buNone/>
            </a:pPr>
            <a:r>
              <a:rPr lang="en-US" sz="1370" dirty="0">
                <a:solidFill>
                  <a:srgbClr val="CFD0D8"/>
                </a:solidFill>
                <a:latin typeface="Roboto" pitchFamily="34" charset="0"/>
                <a:ea typeface="Roboto" pitchFamily="34" charset="-122"/>
                <a:cs typeface="Roboto" pitchFamily="34" charset="-120"/>
              </a:rPr>
              <a:t>Merged company and rating data based on short-form identifiers for comprehensive analysis.</a:t>
            </a:r>
            <a:endParaRPr lang="en-US" sz="137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000018">
              <a:alpha val="75000"/>
            </a:srgbClr>
          </a:solidFill>
          <a:ln/>
        </p:spPr>
      </p:sp>
      <p:sp>
        <p:nvSpPr>
          <p:cNvPr id="4" name="Text 1"/>
          <p:cNvSpPr/>
          <p:nvPr/>
        </p:nvSpPr>
        <p:spPr>
          <a:xfrm>
            <a:off x="2275403" y="507444"/>
            <a:ext cx="9232656" cy="576620"/>
          </a:xfrm>
          <a:prstGeom prst="rect">
            <a:avLst/>
          </a:prstGeom>
          <a:noFill/>
          <a:ln/>
        </p:spPr>
        <p:txBody>
          <a:bodyPr wrap="none" rtlCol="0" anchor="t"/>
          <a:lstStyle/>
          <a:p>
            <a:pPr marL="0" indent="0" algn="ctr">
              <a:lnSpc>
                <a:spcPts val="4540"/>
              </a:lnSpc>
              <a:buNone/>
            </a:pPr>
            <a:r>
              <a:rPr lang="en-US" sz="3632" dirty="0">
                <a:solidFill>
                  <a:srgbClr val="FFFFFF"/>
                </a:solidFill>
                <a:latin typeface="Roboto" pitchFamily="34" charset="0"/>
                <a:ea typeface="Roboto" pitchFamily="34" charset="-122"/>
                <a:cs typeface="Roboto" pitchFamily="34" charset="-120"/>
              </a:rPr>
              <a:t>Top 10 Rated Pharmaceutical Companies</a:t>
            </a:r>
            <a:endParaRPr lang="en-US" sz="3632" dirty="0"/>
          </a:p>
        </p:txBody>
      </p:sp>
      <p:pic>
        <p:nvPicPr>
          <p:cNvPr id="5" name="Image 1" descr="preencoded.png"/>
          <p:cNvPicPr>
            <a:picLocks noChangeAspect="1"/>
          </p:cNvPicPr>
          <p:nvPr/>
        </p:nvPicPr>
        <p:blipFill>
          <a:blip r:embed="rId4"/>
          <a:stretch>
            <a:fillRect/>
          </a:stretch>
        </p:blipFill>
        <p:spPr>
          <a:xfrm>
            <a:off x="2910468" y="1453039"/>
            <a:ext cx="8285355" cy="4813696"/>
          </a:xfrm>
          <a:prstGeom prst="rect">
            <a:avLst/>
          </a:prstGeom>
        </p:spPr>
      </p:pic>
      <p:sp>
        <p:nvSpPr>
          <p:cNvPr id="6" name="Text 2"/>
          <p:cNvSpPr/>
          <p:nvPr/>
        </p:nvSpPr>
        <p:spPr>
          <a:xfrm>
            <a:off x="1616927" y="5978484"/>
            <a:ext cx="2964955" cy="408835"/>
          </a:xfrm>
          <a:prstGeom prst="rect">
            <a:avLst/>
          </a:prstGeom>
          <a:noFill/>
          <a:ln/>
        </p:spPr>
        <p:txBody>
          <a:bodyPr wrap="none" rtlCol="0" anchor="t"/>
          <a:lstStyle/>
          <a:p>
            <a:pPr marL="0" indent="0">
              <a:lnSpc>
                <a:spcPts val="2270"/>
              </a:lnSpc>
              <a:buNone/>
            </a:pPr>
            <a:endParaRPr lang="en-US" sz="1816" dirty="0">
              <a:solidFill>
                <a:srgbClr val="FFFFFF"/>
              </a:solidFill>
              <a:latin typeface="Roboto" pitchFamily="34" charset="0"/>
              <a:ea typeface="Roboto" pitchFamily="34" charset="-122"/>
              <a:cs typeface="Roboto" pitchFamily="34" charset="-120"/>
            </a:endParaRPr>
          </a:p>
          <a:p>
            <a:pPr marL="0" indent="0">
              <a:lnSpc>
                <a:spcPts val="2270"/>
              </a:lnSpc>
              <a:buNone/>
            </a:pPr>
            <a:endParaRPr lang="en-US" sz="1816" dirty="0">
              <a:solidFill>
                <a:srgbClr val="FFFFFF"/>
              </a:solidFill>
              <a:latin typeface="Roboto" pitchFamily="34" charset="0"/>
              <a:ea typeface="Roboto" pitchFamily="34" charset="-122"/>
              <a:cs typeface="Roboto" pitchFamily="34" charset="-120"/>
            </a:endParaRPr>
          </a:p>
          <a:p>
            <a:pPr marL="0" indent="0">
              <a:lnSpc>
                <a:spcPts val="2270"/>
              </a:lnSpc>
              <a:buNone/>
            </a:pPr>
            <a:r>
              <a:rPr lang="en-US" sz="1816" dirty="0">
                <a:solidFill>
                  <a:srgbClr val="FFFFFF"/>
                </a:solidFill>
                <a:latin typeface="Roboto" pitchFamily="34" charset="0"/>
                <a:ea typeface="Roboto" pitchFamily="34" charset="-122"/>
                <a:cs typeface="Roboto" pitchFamily="34" charset="-120"/>
              </a:rPr>
              <a:t>Insights</a:t>
            </a:r>
            <a:endParaRPr lang="en-US" sz="1816" dirty="0"/>
          </a:p>
        </p:txBody>
      </p:sp>
      <p:sp>
        <p:nvSpPr>
          <p:cNvPr id="7" name="Text 3"/>
          <p:cNvSpPr/>
          <p:nvPr/>
        </p:nvSpPr>
        <p:spPr>
          <a:xfrm>
            <a:off x="1616927" y="6543437"/>
            <a:ext cx="11385395" cy="1530046"/>
          </a:xfrm>
          <a:prstGeom prst="rect">
            <a:avLst/>
          </a:prstGeom>
          <a:noFill/>
          <a:ln/>
        </p:spPr>
        <p:txBody>
          <a:bodyPr wrap="square" rtlCol="0" anchor="t"/>
          <a:lstStyle/>
          <a:p>
            <a:pPr marL="0" indent="0">
              <a:lnSpc>
                <a:spcPts val="2325"/>
              </a:lnSpc>
              <a:buNone/>
            </a:pPr>
            <a:endParaRPr lang="en-US" sz="1453" dirty="0">
              <a:solidFill>
                <a:srgbClr val="CFD0D8"/>
              </a:solidFill>
              <a:latin typeface="Roboto" pitchFamily="34" charset="0"/>
              <a:ea typeface="Roboto" pitchFamily="34" charset="-122"/>
              <a:cs typeface="Roboto" pitchFamily="34" charset="-120"/>
            </a:endParaRPr>
          </a:p>
          <a:p>
            <a:pPr marL="0" indent="0">
              <a:lnSpc>
                <a:spcPts val="2325"/>
              </a:lnSpc>
              <a:buNone/>
            </a:pPr>
            <a:r>
              <a:rPr lang="en-US" sz="1600" dirty="0">
                <a:solidFill>
                  <a:srgbClr val="CFD0D8"/>
                </a:solidFill>
                <a:latin typeface="Roboto" pitchFamily="34" charset="0"/>
                <a:ea typeface="Roboto" pitchFamily="34" charset="-122"/>
                <a:cs typeface="Roboto" pitchFamily="34" charset="-120"/>
              </a:rPr>
              <a:t>The pie chart provides a clear view of the market leaders in terms of ratings, helping to identify the most reputable pharmaceutical companies.The top-rated companies, such as Sun Pharmaceutical, Dr. Reddy's Laboratories, Divis Laboratories, and Cipla, dominate the pharmaceutical market. Their high ratings suggest strong customer satisfaction, reliable products, and effective medicines.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947071"/>
          </a:xfrm>
          <a:prstGeom prst="rect">
            <a:avLst/>
          </a:prstGeom>
          <a:solidFill>
            <a:srgbClr val="000018">
              <a:alpha val="75000"/>
            </a:srgbClr>
          </a:solidFill>
          <a:ln/>
        </p:spPr>
      </p:sp>
      <p:sp>
        <p:nvSpPr>
          <p:cNvPr id="4" name="Text 1"/>
          <p:cNvSpPr/>
          <p:nvPr/>
        </p:nvSpPr>
        <p:spPr>
          <a:xfrm>
            <a:off x="2594967" y="475178"/>
            <a:ext cx="7441644" cy="540068"/>
          </a:xfrm>
          <a:prstGeom prst="rect">
            <a:avLst/>
          </a:prstGeom>
          <a:noFill/>
          <a:ln/>
        </p:spPr>
        <p:txBody>
          <a:bodyPr wrap="non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Drug Distribution by Medical Condition</a:t>
            </a:r>
            <a:endParaRPr lang="en-US" sz="3402" dirty="0"/>
          </a:p>
        </p:txBody>
      </p:sp>
      <p:pic>
        <p:nvPicPr>
          <p:cNvPr id="5" name="Image 1" descr="preencoded.png"/>
          <p:cNvPicPr>
            <a:picLocks noChangeAspect="1"/>
          </p:cNvPicPr>
          <p:nvPr/>
        </p:nvPicPr>
        <p:blipFill>
          <a:blip r:embed="rId4"/>
          <a:stretch>
            <a:fillRect/>
          </a:stretch>
        </p:blipFill>
        <p:spPr>
          <a:xfrm>
            <a:off x="1248937" y="1115123"/>
            <a:ext cx="12389004" cy="5168162"/>
          </a:xfrm>
          <a:prstGeom prst="rect">
            <a:avLst/>
          </a:prstGeom>
        </p:spPr>
      </p:pic>
      <p:sp>
        <p:nvSpPr>
          <p:cNvPr id="6" name="Text 2"/>
          <p:cNvSpPr/>
          <p:nvPr/>
        </p:nvSpPr>
        <p:spPr>
          <a:xfrm>
            <a:off x="992459" y="6283285"/>
            <a:ext cx="3762778" cy="585431"/>
          </a:xfrm>
          <a:prstGeom prst="rect">
            <a:avLst/>
          </a:prstGeom>
          <a:noFill/>
          <a:ln/>
        </p:spPr>
        <p:txBody>
          <a:bodyPr wrap="none" rtlCol="0" anchor="t"/>
          <a:lstStyle/>
          <a:p>
            <a:pPr marL="0" indent="0">
              <a:lnSpc>
                <a:spcPts val="2126"/>
              </a:lnSpc>
              <a:buNone/>
            </a:pPr>
            <a:r>
              <a:rPr lang="en-US" sz="1701" dirty="0">
                <a:solidFill>
                  <a:srgbClr val="FFFFFF"/>
                </a:solidFill>
                <a:latin typeface="Roboto" pitchFamily="34" charset="0"/>
                <a:ea typeface="Roboto" pitchFamily="34" charset="-122"/>
                <a:cs typeface="Roboto" pitchFamily="34" charset="-120"/>
              </a:rPr>
              <a:t>Insights</a:t>
            </a:r>
            <a:endParaRPr lang="en-US" sz="1701" dirty="0"/>
          </a:p>
        </p:txBody>
      </p:sp>
      <p:sp>
        <p:nvSpPr>
          <p:cNvPr id="7" name="Text 3"/>
          <p:cNvSpPr/>
          <p:nvPr/>
        </p:nvSpPr>
        <p:spPr>
          <a:xfrm>
            <a:off x="914400" y="6812399"/>
            <a:ext cx="13058077" cy="1659493"/>
          </a:xfrm>
          <a:prstGeom prst="rect">
            <a:avLst/>
          </a:prstGeom>
          <a:noFill/>
          <a:ln/>
        </p:spPr>
        <p:txBody>
          <a:bodyPr wrap="square" rtlCol="0" anchor="t"/>
          <a:lstStyle/>
          <a:p>
            <a:pPr marL="0" indent="0">
              <a:lnSpc>
                <a:spcPts val="2177"/>
              </a:lnSpc>
              <a:buNone/>
            </a:pPr>
            <a:r>
              <a:rPr lang="en-US" sz="1600" dirty="0">
                <a:solidFill>
                  <a:srgbClr val="CFD0D8"/>
                </a:solidFill>
                <a:latin typeface="Roboto" pitchFamily="34" charset="0"/>
                <a:ea typeface="Roboto" pitchFamily="34" charset="-122"/>
                <a:cs typeface="Roboto" pitchFamily="34" charset="-120"/>
              </a:rPr>
              <a:t>This visualization helps identify which medical conditions have the most diverse range of drug options available.The distribution of drugs across different medical conditions can highlight the areas where pharmaceutical companies are most focused. For example, a higher number of drugs for "Supplement", "Pain", "Infection" or "Hypertension" indicates a higher prevalence or demand for treatments in these areas..The insight can help identify gaps in the market. If certain conditions have fewer available drugs, there might be an opportunity for pharmaceutical companies to develop new treatments in those areas.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1535430" y="582335"/>
            <a:ext cx="10010418" cy="661154"/>
          </a:xfrm>
          <a:prstGeom prst="rect">
            <a:avLst/>
          </a:prstGeom>
          <a:noFill/>
          <a:ln/>
        </p:spPr>
        <p:txBody>
          <a:bodyPr wrap="none" rtlCol="0" anchor="t"/>
          <a:lstStyle/>
          <a:p>
            <a:pPr marL="0" indent="0">
              <a:lnSpc>
                <a:spcPts val="5207"/>
              </a:lnSpc>
              <a:buNone/>
            </a:pPr>
            <a:r>
              <a:rPr lang="en-US" sz="4166" dirty="0">
                <a:solidFill>
                  <a:srgbClr val="FFFFFF"/>
                </a:solidFill>
                <a:latin typeface="Roboto" pitchFamily="34" charset="0"/>
                <a:ea typeface="Roboto" pitchFamily="34" charset="-122"/>
                <a:cs typeface="Roboto" pitchFamily="34" charset="-120"/>
              </a:rPr>
              <a:t>Most Frequent Words in Drug Descriptions</a:t>
            </a:r>
            <a:endParaRPr lang="en-US" sz="4166" dirty="0"/>
          </a:p>
        </p:txBody>
      </p:sp>
      <p:pic>
        <p:nvPicPr>
          <p:cNvPr id="5" name="Image 1" descr="preencoded.png"/>
          <p:cNvPicPr>
            <a:picLocks noChangeAspect="1"/>
          </p:cNvPicPr>
          <p:nvPr/>
        </p:nvPicPr>
        <p:blipFill>
          <a:blip r:embed="rId4"/>
          <a:stretch>
            <a:fillRect/>
          </a:stretch>
        </p:blipFill>
        <p:spPr>
          <a:xfrm>
            <a:off x="3664744" y="1666637"/>
            <a:ext cx="7300793" cy="3999667"/>
          </a:xfrm>
          <a:prstGeom prst="rect">
            <a:avLst/>
          </a:prstGeom>
        </p:spPr>
      </p:pic>
      <p:sp>
        <p:nvSpPr>
          <p:cNvPr id="6" name="Text 2"/>
          <p:cNvSpPr/>
          <p:nvPr/>
        </p:nvSpPr>
        <p:spPr>
          <a:xfrm>
            <a:off x="1535430" y="5983724"/>
            <a:ext cx="2645212" cy="330637"/>
          </a:xfrm>
          <a:prstGeom prst="rect">
            <a:avLst/>
          </a:prstGeom>
          <a:noFill/>
          <a:ln/>
        </p:spPr>
        <p:txBody>
          <a:bodyPr wrap="none" rtlCol="0" anchor="t"/>
          <a:lstStyle/>
          <a:p>
            <a:pPr marL="0" indent="0">
              <a:lnSpc>
                <a:spcPts val="2604"/>
              </a:lnSpc>
              <a:buNone/>
            </a:pPr>
            <a:r>
              <a:rPr lang="en-US" sz="2083" dirty="0">
                <a:solidFill>
                  <a:srgbClr val="FFFFFF"/>
                </a:solidFill>
                <a:latin typeface="Roboto" pitchFamily="34" charset="0"/>
                <a:ea typeface="Roboto" pitchFamily="34" charset="-122"/>
                <a:cs typeface="Roboto" pitchFamily="34" charset="-120"/>
              </a:rPr>
              <a:t>Insights</a:t>
            </a:r>
            <a:endParaRPr lang="en-US" sz="2083" dirty="0"/>
          </a:p>
        </p:txBody>
      </p:sp>
      <p:sp>
        <p:nvSpPr>
          <p:cNvPr id="7" name="Text 3"/>
          <p:cNvSpPr/>
          <p:nvPr/>
        </p:nvSpPr>
        <p:spPr>
          <a:xfrm>
            <a:off x="1535430" y="6631781"/>
            <a:ext cx="11559540" cy="1015484"/>
          </a:xfrm>
          <a:prstGeom prst="rect">
            <a:avLst/>
          </a:prstGeom>
          <a:noFill/>
          <a:ln/>
        </p:spPr>
        <p:txBody>
          <a:bodyPr wrap="square" rtlCol="0" anchor="t"/>
          <a:lstStyle/>
          <a:p>
            <a:pPr marL="0" indent="0">
              <a:lnSpc>
                <a:spcPts val="2666"/>
              </a:lnSpc>
              <a:buNone/>
            </a:pPr>
            <a:r>
              <a:rPr lang="en-US" sz="1666" dirty="0">
                <a:solidFill>
                  <a:srgbClr val="CFD0D8"/>
                </a:solidFill>
                <a:latin typeface="Roboto" pitchFamily="34" charset="0"/>
                <a:ea typeface="Roboto" pitchFamily="34" charset="-122"/>
                <a:cs typeface="Roboto" pitchFamily="34" charset="-120"/>
              </a:rPr>
              <a:t>The word cloud highlights the most common terms used in drug descriptions, providing insights into frequently mentioned effects, conditions, or drug types. This helps in identifying the primary medical concerns that pharmaceutical companies target with their products.</a:t>
            </a:r>
            <a:endParaRPr lang="en-US" sz="166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58557"/>
          </a:xfrm>
          <a:prstGeom prst="rect">
            <a:avLst/>
          </a:prstGeom>
          <a:solidFill>
            <a:srgbClr val="000018">
              <a:alpha val="75000"/>
            </a:srgbClr>
          </a:solidFill>
          <a:ln/>
        </p:spPr>
      </p:sp>
      <p:sp>
        <p:nvSpPr>
          <p:cNvPr id="4" name="Text 1"/>
          <p:cNvSpPr/>
          <p:nvPr/>
        </p:nvSpPr>
        <p:spPr>
          <a:xfrm>
            <a:off x="2586276" y="476131"/>
            <a:ext cx="6285428" cy="541139"/>
          </a:xfrm>
          <a:prstGeom prst="rect">
            <a:avLst/>
          </a:prstGeom>
          <a:noFill/>
          <a:ln/>
        </p:spPr>
        <p:txBody>
          <a:bodyPr wrap="none" rtlCol="0" anchor="t"/>
          <a:lstStyle/>
          <a:p>
            <a:pPr marL="0" indent="0">
              <a:lnSpc>
                <a:spcPts val="4260"/>
              </a:lnSpc>
              <a:buNone/>
            </a:pPr>
            <a:r>
              <a:rPr lang="en-US" sz="3408" dirty="0">
                <a:solidFill>
                  <a:srgbClr val="FFFFFF"/>
                </a:solidFill>
                <a:latin typeface="Roboto" pitchFamily="34" charset="0"/>
                <a:ea typeface="Roboto" pitchFamily="34" charset="-122"/>
                <a:cs typeface="Roboto" pitchFamily="34" charset="-120"/>
              </a:rPr>
              <a:t>Top Drugs by Description Length</a:t>
            </a:r>
            <a:endParaRPr lang="en-US" sz="3408" dirty="0"/>
          </a:p>
        </p:txBody>
      </p:sp>
      <p:pic>
        <p:nvPicPr>
          <p:cNvPr id="5" name="Image 1" descr="preencoded.png"/>
          <p:cNvPicPr>
            <a:picLocks noChangeAspect="1"/>
          </p:cNvPicPr>
          <p:nvPr/>
        </p:nvPicPr>
        <p:blipFill>
          <a:blip r:embed="rId4"/>
          <a:stretch>
            <a:fillRect/>
          </a:stretch>
        </p:blipFill>
        <p:spPr>
          <a:xfrm>
            <a:off x="2586276" y="1363504"/>
            <a:ext cx="9457849" cy="5275183"/>
          </a:xfrm>
          <a:prstGeom prst="rect">
            <a:avLst/>
          </a:prstGeom>
        </p:spPr>
      </p:pic>
      <p:sp>
        <p:nvSpPr>
          <p:cNvPr id="6" name="Text 2"/>
          <p:cNvSpPr/>
          <p:nvPr/>
        </p:nvSpPr>
        <p:spPr>
          <a:xfrm>
            <a:off x="1728440" y="6898362"/>
            <a:ext cx="3022035" cy="530186"/>
          </a:xfrm>
          <a:prstGeom prst="rect">
            <a:avLst/>
          </a:prstGeom>
          <a:noFill/>
          <a:ln/>
        </p:spPr>
        <p:txBody>
          <a:bodyPr wrap="none" rtlCol="0" anchor="t"/>
          <a:lstStyle/>
          <a:p>
            <a:pPr marL="0" indent="0">
              <a:lnSpc>
                <a:spcPts val="2130"/>
              </a:lnSpc>
              <a:buNone/>
            </a:pPr>
            <a:r>
              <a:rPr lang="en-US" sz="1704" dirty="0">
                <a:solidFill>
                  <a:srgbClr val="FFFFFF"/>
                </a:solidFill>
                <a:latin typeface="Roboto" pitchFamily="34" charset="0"/>
                <a:ea typeface="Roboto" pitchFamily="34" charset="-122"/>
                <a:cs typeface="Roboto" pitchFamily="34" charset="-120"/>
              </a:rPr>
              <a:t>Insights</a:t>
            </a:r>
            <a:endParaRPr lang="en-US" sz="1704" dirty="0"/>
          </a:p>
        </p:txBody>
      </p:sp>
      <p:sp>
        <p:nvSpPr>
          <p:cNvPr id="7" name="Text 3"/>
          <p:cNvSpPr/>
          <p:nvPr/>
        </p:nvSpPr>
        <p:spPr>
          <a:xfrm>
            <a:off x="1728440" y="7428548"/>
            <a:ext cx="11530360" cy="553879"/>
          </a:xfrm>
          <a:prstGeom prst="rect">
            <a:avLst/>
          </a:prstGeom>
          <a:noFill/>
          <a:ln/>
        </p:spPr>
        <p:txBody>
          <a:bodyPr wrap="square" rtlCol="0" anchor="t"/>
          <a:lstStyle/>
          <a:p>
            <a:pPr marL="0" indent="0">
              <a:lnSpc>
                <a:spcPts val="2181"/>
              </a:lnSpc>
              <a:buNone/>
            </a:pPr>
            <a:r>
              <a:rPr lang="en-US" sz="1600" dirty="0">
                <a:solidFill>
                  <a:srgbClr val="CFD0D8"/>
                </a:solidFill>
                <a:latin typeface="Roboto" pitchFamily="34" charset="0"/>
                <a:ea typeface="Roboto" pitchFamily="34" charset="-122"/>
                <a:cs typeface="Roboto" pitchFamily="34" charset="-120"/>
              </a:rPr>
              <a:t>Identifies drugs with the most detailed descriptions about their uses, potential side effects, and instructions. This often indicates more complex or newer medications where detailed information is crucial for safe and effective use.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938617"/>
          </a:xfrm>
          <a:prstGeom prst="rect">
            <a:avLst/>
          </a:prstGeom>
          <a:solidFill>
            <a:srgbClr val="000018">
              <a:alpha val="75000"/>
            </a:srgbClr>
          </a:solidFill>
          <a:ln/>
        </p:spPr>
      </p:sp>
      <p:sp>
        <p:nvSpPr>
          <p:cNvPr id="4" name="Text 1"/>
          <p:cNvSpPr/>
          <p:nvPr/>
        </p:nvSpPr>
        <p:spPr>
          <a:xfrm>
            <a:off x="817187" y="475178"/>
            <a:ext cx="13032628" cy="1080135"/>
          </a:xfrm>
          <a:prstGeom prst="rect">
            <a:avLst/>
          </a:prstGeom>
          <a:noFill/>
          <a:ln/>
        </p:spPr>
        <p:txBody>
          <a:bodyPr wrap="squar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Medicine recommendation on the basis of Reason and Description</a:t>
            </a:r>
            <a:endParaRPr lang="en-US" sz="3402" dirty="0"/>
          </a:p>
        </p:txBody>
      </p:sp>
      <p:pic>
        <p:nvPicPr>
          <p:cNvPr id="5" name="Image 1" descr="preencoded.png"/>
          <p:cNvPicPr>
            <a:picLocks noChangeAspect="1"/>
          </p:cNvPicPr>
          <p:nvPr/>
        </p:nvPicPr>
        <p:blipFill>
          <a:blip r:embed="rId4"/>
          <a:stretch>
            <a:fillRect/>
          </a:stretch>
        </p:blipFill>
        <p:spPr>
          <a:xfrm>
            <a:off x="1572322" y="1192172"/>
            <a:ext cx="11218127" cy="5845256"/>
          </a:xfrm>
          <a:prstGeom prst="rect">
            <a:avLst/>
          </a:prstGeom>
        </p:spPr>
      </p:pic>
      <p:sp>
        <p:nvSpPr>
          <p:cNvPr id="6" name="Text 2"/>
          <p:cNvSpPr/>
          <p:nvPr/>
        </p:nvSpPr>
        <p:spPr>
          <a:xfrm>
            <a:off x="1427356" y="6767513"/>
            <a:ext cx="3327881" cy="667582"/>
          </a:xfrm>
          <a:prstGeom prst="rect">
            <a:avLst/>
          </a:prstGeom>
          <a:noFill/>
          <a:ln/>
        </p:spPr>
        <p:txBody>
          <a:bodyPr wrap="none" rtlCol="0" anchor="t"/>
          <a:lstStyle/>
          <a:p>
            <a:pPr marL="0" indent="0">
              <a:lnSpc>
                <a:spcPts val="2126"/>
              </a:lnSpc>
              <a:buNone/>
            </a:pPr>
            <a:endParaRPr lang="en-US" sz="1701" dirty="0">
              <a:solidFill>
                <a:srgbClr val="FFFFFF"/>
              </a:solidFill>
              <a:latin typeface="Roboto" pitchFamily="34" charset="0"/>
              <a:ea typeface="Roboto" pitchFamily="34" charset="-122"/>
              <a:cs typeface="Roboto" pitchFamily="34" charset="-120"/>
            </a:endParaRPr>
          </a:p>
          <a:p>
            <a:pPr marL="0" indent="0">
              <a:lnSpc>
                <a:spcPts val="2126"/>
              </a:lnSpc>
              <a:buNone/>
            </a:pPr>
            <a:r>
              <a:rPr lang="en-US" sz="1701" dirty="0">
                <a:solidFill>
                  <a:srgbClr val="FFFFFF"/>
                </a:solidFill>
                <a:latin typeface="Roboto" pitchFamily="34" charset="0"/>
                <a:ea typeface="Roboto" pitchFamily="34" charset="-122"/>
                <a:cs typeface="Roboto" pitchFamily="34" charset="-120"/>
              </a:rPr>
              <a:t>Insights</a:t>
            </a:r>
            <a:endParaRPr lang="en-US" sz="1701" dirty="0"/>
          </a:p>
        </p:txBody>
      </p:sp>
      <p:sp>
        <p:nvSpPr>
          <p:cNvPr id="7" name="Text 3"/>
          <p:cNvSpPr/>
          <p:nvPr/>
        </p:nvSpPr>
        <p:spPr>
          <a:xfrm>
            <a:off x="1427357" y="7296626"/>
            <a:ext cx="11641872" cy="553164"/>
          </a:xfrm>
          <a:prstGeom prst="rect">
            <a:avLst/>
          </a:prstGeom>
          <a:noFill/>
          <a:ln/>
        </p:spPr>
        <p:txBody>
          <a:bodyPr wrap="square" rtlCol="0" anchor="t"/>
          <a:lstStyle/>
          <a:p>
            <a:pPr marL="342900" indent="-342900" algn="l">
              <a:lnSpc>
                <a:spcPts val="2177"/>
              </a:lnSpc>
              <a:buSzPct val="100000"/>
              <a:buChar char="•"/>
            </a:pPr>
            <a:r>
              <a:rPr lang="en-US" sz="1361" dirty="0">
                <a:solidFill>
                  <a:srgbClr val="CFD0D8"/>
                </a:solidFill>
                <a:latin typeface="Roboto" pitchFamily="34" charset="0"/>
                <a:ea typeface="Roboto" pitchFamily="34" charset="-122"/>
                <a:cs typeface="Roboto" pitchFamily="34" charset="-120"/>
              </a:rPr>
              <a:t>The list of drugs filtered by specific reasons and descriptions helps identify targeted treatments available for specific conditions. This can be used to analyze the variety of treatments available for certain conditions.</a:t>
            </a:r>
            <a:endParaRPr lang="en-US" sz="1361" dirty="0"/>
          </a:p>
        </p:txBody>
      </p:sp>
      <p:sp>
        <p:nvSpPr>
          <p:cNvPr id="8" name="Text 4"/>
          <p:cNvSpPr/>
          <p:nvPr/>
        </p:nvSpPr>
        <p:spPr>
          <a:xfrm>
            <a:off x="1427357" y="7910274"/>
            <a:ext cx="11541511" cy="553164"/>
          </a:xfrm>
          <a:prstGeom prst="rect">
            <a:avLst/>
          </a:prstGeom>
          <a:noFill/>
          <a:ln/>
        </p:spPr>
        <p:txBody>
          <a:bodyPr wrap="square" rtlCol="0" anchor="t"/>
          <a:lstStyle/>
          <a:p>
            <a:pPr marL="342900" indent="-342900" algn="l">
              <a:lnSpc>
                <a:spcPts val="2177"/>
              </a:lnSpc>
              <a:buSzPct val="100000"/>
              <a:buChar char="•"/>
            </a:pPr>
            <a:r>
              <a:rPr lang="en-US" sz="1361" dirty="0">
                <a:solidFill>
                  <a:srgbClr val="CFD0D8"/>
                </a:solidFill>
                <a:latin typeface="Roboto" pitchFamily="34" charset="0"/>
                <a:ea typeface="Roboto" pitchFamily="34" charset="-122"/>
                <a:cs typeface="Roboto" pitchFamily="34" charset="-120"/>
              </a:rPr>
              <a:t>Understanding which drugs are available for particular reasons allows healthcare providers to make more informed decisions about prescribing the most appropriate treatment.</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864037" y="2648903"/>
            <a:ext cx="3703320" cy="462796"/>
          </a:xfrm>
          <a:prstGeom prst="rect">
            <a:avLst/>
          </a:prstGeom>
          <a:noFill/>
          <a:ln/>
        </p:spPr>
        <p:txBody>
          <a:bodyPr wrap="none" rtlCol="0" anchor="t"/>
          <a:lstStyle/>
          <a:p>
            <a:pPr marL="0" indent="0">
              <a:lnSpc>
                <a:spcPts val="3645"/>
              </a:lnSpc>
              <a:buNone/>
            </a:pPr>
            <a:r>
              <a:rPr lang="en-US" sz="2916" b="1" dirty="0">
                <a:solidFill>
                  <a:srgbClr val="FFFFFF"/>
                </a:solidFill>
                <a:latin typeface="Roboto" pitchFamily="34" charset="0"/>
                <a:ea typeface="Roboto" pitchFamily="34" charset="-122"/>
                <a:cs typeface="Roboto" pitchFamily="34" charset="-120"/>
              </a:rPr>
              <a:t>Project Conclusion</a:t>
            </a:r>
            <a:endParaRPr lang="en-US" sz="2916" dirty="0"/>
          </a:p>
        </p:txBody>
      </p:sp>
      <p:sp>
        <p:nvSpPr>
          <p:cNvPr id="5" name="Text 2"/>
          <p:cNvSpPr/>
          <p:nvPr/>
        </p:nvSpPr>
        <p:spPr>
          <a:xfrm>
            <a:off x="864037" y="3605451"/>
            <a:ext cx="12902327" cy="1975247"/>
          </a:xfrm>
          <a:prstGeom prst="rect">
            <a:avLst/>
          </a:prstGeom>
          <a:noFill/>
          <a:ln/>
        </p:spPr>
        <p:txBody>
          <a:bodyPr wrap="squar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This project successfully demonstrated the value of data-driven approaches in medicine recommendation. By analyzing top-rated pharmaceutical companies and identifying common terms in drug descriptions, we provided insights that can guide patients and healthcare providers in making informed decisions. The ability to filter and recommend drugs based on specific medical conditions ensures personalized treatment options, improving patient outcomes.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710</Words>
  <Application>Microsoft Office PowerPoint</Application>
  <PresentationFormat>Custom</PresentationFormat>
  <Paragraphs>70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Sneha Painuli</cp:lastModifiedBy>
  <cp:revision>3</cp:revision>
  <dcterms:created xsi:type="dcterms:W3CDTF">2024-08-10T01:49:09Z</dcterms:created>
  <dcterms:modified xsi:type="dcterms:W3CDTF">2024-08-18T22:19:20Z</dcterms:modified>
</cp:coreProperties>
</file>